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9" r:id="rId1"/>
  </p:sldMasterIdLst>
  <p:notesMasterIdLst>
    <p:notesMasterId r:id="rId13"/>
  </p:notesMasterIdLst>
  <p:sldIdLst>
    <p:sldId id="256" r:id="rId2"/>
    <p:sldId id="257" r:id="rId3"/>
    <p:sldId id="258" r:id="rId4"/>
    <p:sldId id="262" r:id="rId5"/>
    <p:sldId id="263" r:id="rId6"/>
    <p:sldId id="269" r:id="rId7"/>
    <p:sldId id="270" r:id="rId8"/>
    <p:sldId id="259" r:id="rId9"/>
    <p:sldId id="260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6D63"/>
    <a:srgbClr val="F79C94"/>
    <a:srgbClr val="A5ED96"/>
    <a:srgbClr val="28D976"/>
    <a:srgbClr val="BFA8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59188"/>
  </p:normalViewPr>
  <p:slideViewPr>
    <p:cSldViewPr snapToGrid="0" snapToObjects="1">
      <p:cViewPr>
        <p:scale>
          <a:sx n="80" d="100"/>
          <a:sy n="80" d="100"/>
        </p:scale>
        <p:origin x="1136" y="-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7C6AD7-A0BB-9940-A77C-479FB8C9BB38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6D3CBC-756D-D044-A365-12227518D6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1883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Exploring the driving factors behind internet adoption in countries.</a:t>
            </a:r>
          </a:p>
          <a:p>
            <a:endParaRPr lang="en-US" dirty="0" smtClean="0"/>
          </a:p>
          <a:p>
            <a:r>
              <a:rPr lang="en-US" dirty="0" smtClean="0"/>
              <a:t>I have gathered country data from CIA </a:t>
            </a:r>
            <a:r>
              <a:rPr lang="en-US" dirty="0" err="1" smtClean="0"/>
              <a:t>Worldfactbook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List of initial features: GDP per capita, Unemployment rate, Population below Poverty, Population, Education Expenditure, Infant Mortality, % of Economy in agriculture, industry and services, total telephones (cellular and landline), education expenditure. Internet user density in bordering countries.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D3CBC-756D-D044-A365-12227518D6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097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Label the graphs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D3CBC-756D-D044-A365-12227518D6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95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Countries which produce more in services and industry as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oppposed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 to agriculture have a larger internet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userbase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. These industries require more of an internet presence also. </a:t>
            </a: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High agriculture also = high rural population and less urban, difficult to connect.</a:t>
            </a:r>
          </a:p>
          <a:p>
            <a:endParaRPr lang="en-US" dirty="0" smtClean="0"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Richer countries have higher internet base. Richer countries can spend more on crucial infrastructure. Population have a higher income to spend on internet services.</a:t>
            </a:r>
          </a:p>
          <a:p>
            <a:endParaRPr lang="en-US" dirty="0" smtClean="0"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Living standards in a country matter, countries with a higher amount above the poverty line have a higher internet </a:t>
            </a:r>
            <a:r>
              <a:rPr lang="en-US" dirty="0" err="1" smtClean="0">
                <a:latin typeface="Lato Light" charset="0"/>
                <a:ea typeface="Lato Light" charset="0"/>
                <a:cs typeface="Lato Light" charset="0"/>
              </a:rPr>
              <a:t>userbase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.</a:t>
            </a:r>
          </a:p>
          <a:p>
            <a:endParaRPr lang="en-US" dirty="0" smtClean="0"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Neighboring countries may have a large internet culture. Cultures/lifestyles of neighboring countries are likely to be similar and hence their internet adoption patterns are likely to be similar.</a:t>
            </a: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Maybe find some examples.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E6D3CBC-756D-D044-A365-12227518D6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099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7413A-E79C-9E42-BA64-8D027F47356A}" type="datetimeFigureOut">
              <a:rPr lang="en-US" smtClean="0"/>
              <a:t>10/11/18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D72524-17F0-5748-A97D-C332C430DA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93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0" r:id="rId1"/>
    <p:sldLayoutId id="2147483931" r:id="rId2"/>
    <p:sldLayoutId id="2147483932" r:id="rId3"/>
    <p:sldLayoutId id="2147483933" r:id="rId4"/>
    <p:sldLayoutId id="2147483934" r:id="rId5"/>
    <p:sldLayoutId id="2147483935" r:id="rId6"/>
    <p:sldLayoutId id="2147483936" r:id="rId7"/>
    <p:sldLayoutId id="2147483937" r:id="rId8"/>
    <p:sldLayoutId id="2147483938" r:id="rId9"/>
    <p:sldLayoutId id="2147483939" r:id="rId10"/>
    <p:sldLayoutId id="214748394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51279" y="364707"/>
            <a:ext cx="5546271" cy="1762806"/>
          </a:xfrm>
        </p:spPr>
        <p:txBody>
          <a:bodyPr>
            <a:normAutofit/>
          </a:bodyPr>
          <a:lstStyle/>
          <a:p>
            <a:r>
              <a:rPr lang="en-US" sz="4000" dirty="0" smtClean="0">
                <a:solidFill>
                  <a:srgbClr val="FC6D63"/>
                </a:solidFill>
                <a:latin typeface="Lato Medium" charset="0"/>
                <a:ea typeface="Lato Medium" charset="0"/>
                <a:cs typeface="Lato Medium" charset="0"/>
              </a:rPr>
              <a:t>Driving forces behind internet adoption</a:t>
            </a:r>
            <a:endParaRPr lang="en-US" sz="4000" dirty="0">
              <a:solidFill>
                <a:srgbClr val="FC6D63"/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850144" y="2308916"/>
            <a:ext cx="9144000" cy="1655762"/>
          </a:xfrm>
        </p:spPr>
        <p:txBody>
          <a:bodyPr/>
          <a:lstStyle/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Nazim Ashman</a:t>
            </a:r>
            <a:endParaRPr lang="en-US" dirty="0"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 rot="18865485">
            <a:off x="5406287" y="-559117"/>
            <a:ext cx="4591741" cy="465607"/>
          </a:xfrm>
          <a:prstGeom prst="roundRect">
            <a:avLst>
              <a:gd name="adj" fmla="val 50000"/>
            </a:avLst>
          </a:prstGeom>
          <a:solidFill>
            <a:srgbClr val="FC6D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C6D63"/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6450820" y="-1408682"/>
            <a:ext cx="5590672" cy="9856268"/>
            <a:chOff x="7276875" y="-2444743"/>
            <a:chExt cx="4706786" cy="9336652"/>
          </a:xfrm>
          <a:blipFill>
            <a:blip r:embed="rId2"/>
            <a:stretch>
              <a:fillRect/>
            </a:stretch>
          </a:blipFill>
        </p:grpSpPr>
        <p:sp>
          <p:nvSpPr>
            <p:cNvPr id="15" name="Rounded Rectangle 14"/>
            <p:cNvSpPr/>
            <p:nvPr/>
          </p:nvSpPr>
          <p:spPr>
            <a:xfrm rot="18865485">
              <a:off x="3480965" y="1351167"/>
              <a:ext cx="8852315" cy="126049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C6D63"/>
                </a:solidFill>
              </a:endParaRPr>
            </a:p>
          </p:txBody>
        </p:sp>
        <p:sp>
          <p:nvSpPr>
            <p:cNvPr id="16" name="Rounded Rectangle 15"/>
            <p:cNvSpPr/>
            <p:nvPr/>
          </p:nvSpPr>
          <p:spPr>
            <a:xfrm rot="18865485">
              <a:off x="5042336" y="1660417"/>
              <a:ext cx="9202488" cy="126049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C6D63"/>
                </a:solidFill>
              </a:endParaRPr>
            </a:p>
          </p:txBody>
        </p:sp>
        <p:sp>
          <p:nvSpPr>
            <p:cNvPr id="17" name="Rounded Rectangle 16"/>
            <p:cNvSpPr/>
            <p:nvPr/>
          </p:nvSpPr>
          <p:spPr>
            <a:xfrm rot="18865485">
              <a:off x="7744884" y="2393616"/>
              <a:ext cx="6684118" cy="1793437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C6D63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104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C6D63"/>
                </a:solidFill>
                <a:latin typeface="Lato Medium" charset="0"/>
                <a:ea typeface="Lato Medium" charset="0"/>
                <a:cs typeface="Lato Medium" charset="0"/>
              </a:rPr>
              <a:t>Elastic net </a:t>
            </a:r>
            <a:r>
              <a:rPr lang="en-US" dirty="0" smtClean="0">
                <a:solidFill>
                  <a:srgbClr val="FC6D63"/>
                </a:solidFill>
                <a:latin typeface="Lato Medium" charset="0"/>
                <a:ea typeface="Lato Medium" charset="0"/>
                <a:cs typeface="Lato Medium" charset="0"/>
              </a:rPr>
              <a:t>regularization: 2</a:t>
            </a:r>
            <a:r>
              <a:rPr lang="en-US" baseline="30000" dirty="0" smtClean="0">
                <a:solidFill>
                  <a:srgbClr val="FC6D63"/>
                </a:solidFill>
                <a:latin typeface="Lato Medium" charset="0"/>
                <a:ea typeface="Lato Medium" charset="0"/>
                <a:cs typeface="Lato Medium" charset="0"/>
              </a:rPr>
              <a:t>nd</a:t>
            </a:r>
            <a:r>
              <a:rPr lang="en-US" dirty="0" smtClean="0">
                <a:solidFill>
                  <a:srgbClr val="FC6D63"/>
                </a:solidFill>
                <a:latin typeface="Lato Medium" charset="0"/>
                <a:ea typeface="Lato Medium" charset="0"/>
                <a:cs typeface="Lato Medium" charset="0"/>
              </a:rPr>
              <a:t> degree</a:t>
            </a:r>
            <a:endParaRPr lang="en-US" dirty="0">
              <a:solidFill>
                <a:srgbClr val="FC6D63"/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Optimum alpha of 0.001.</a:t>
            </a:r>
            <a:endParaRPr lang="en-US" dirty="0" smtClean="0"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R</a:t>
            </a:r>
            <a:r>
              <a:rPr lang="en-US" baseline="30000" dirty="0" smtClean="0">
                <a:latin typeface="Lato Light" charset="0"/>
                <a:ea typeface="Lato Light" charset="0"/>
                <a:cs typeface="Lato Light" charset="0"/>
              </a:rPr>
              <a:t>2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 of 0.76 on test set.</a:t>
            </a:r>
            <a:endParaRPr lang="en-US" dirty="0" smtClean="0"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b="1" dirty="0" smtClean="0">
                <a:latin typeface="Lato Light" charset="0"/>
                <a:ea typeface="Lato Light" charset="0"/>
                <a:cs typeface="Lato Light" charset="0"/>
              </a:rPr>
              <a:t>Final </a:t>
            </a:r>
            <a:r>
              <a:rPr lang="en-US" b="1" dirty="0" smtClean="0">
                <a:latin typeface="Lato Light" charset="0"/>
                <a:ea typeface="Lato Light" charset="0"/>
                <a:cs typeface="Lato Light" charset="0"/>
              </a:rPr>
              <a:t>coefficients:</a:t>
            </a:r>
            <a:endParaRPr lang="en-US" b="1" dirty="0">
              <a:latin typeface="Lato Light" charset="0"/>
              <a:ea typeface="Lato Light" charset="0"/>
              <a:cs typeface="Lato Light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696309"/>
              </p:ext>
            </p:extLst>
          </p:nvPr>
        </p:nvGraphicFramePr>
        <p:xfrm>
          <a:off x="1658257" y="3443635"/>
          <a:ext cx="8875486" cy="2868265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437743"/>
                <a:gridCol w="4437743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Feature</a:t>
                      </a:r>
                      <a:endParaRPr lang="en-US" dirty="0">
                        <a:solidFill>
                          <a:schemeClr val="bg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>
                    <a:solidFill>
                      <a:srgbClr val="FC6D6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Coefficient</a:t>
                      </a:r>
                      <a:endParaRPr lang="en-US" dirty="0">
                        <a:solidFill>
                          <a:schemeClr val="bg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>
                    <a:solidFill>
                      <a:srgbClr val="FC6D63"/>
                    </a:solidFill>
                  </a:tcPr>
                </a:tc>
              </a:tr>
              <a:tr h="500501">
                <a:tc>
                  <a:txBody>
                    <a:bodyPr/>
                    <a:lstStyle/>
                    <a:p>
                      <a:r>
                        <a:rPr lang="en-US" dirty="0" smtClean="0"/>
                        <a:t>%</a:t>
                      </a:r>
                      <a:r>
                        <a:rPr lang="en-US" baseline="0" dirty="0" smtClean="0"/>
                        <a:t> GDP from Agriculture</a:t>
                      </a:r>
                      <a:endParaRPr lang="en-US" dirty="0">
                        <a:solidFill>
                          <a:schemeClr val="tx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0.412</a:t>
                      </a:r>
                      <a:endParaRPr lang="en-US" dirty="0">
                        <a:solidFill>
                          <a:schemeClr val="tx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/>
                </a:tc>
              </a:tr>
              <a:tr h="50050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GDP per capita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0.359</a:t>
                      </a:r>
                      <a:endParaRPr lang="en-US" dirty="0">
                        <a:solidFill>
                          <a:schemeClr val="tx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/>
                </a:tc>
              </a:tr>
              <a:tr h="50050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Population</a:t>
                      </a:r>
                      <a:r>
                        <a:rPr lang="en-US" baseline="0" dirty="0" smtClean="0"/>
                        <a:t> under poverty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0.277</a:t>
                      </a:r>
                      <a:endParaRPr lang="en-US" dirty="0">
                        <a:solidFill>
                          <a:schemeClr val="tx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/>
                </a:tc>
              </a:tr>
              <a:tr h="50050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Internet</a:t>
                      </a:r>
                      <a:r>
                        <a:rPr lang="en-US" baseline="0" dirty="0" smtClean="0"/>
                        <a:t> users in bordering countries</a:t>
                      </a:r>
                      <a:endParaRPr lang="en-US" dirty="0" smtClean="0">
                        <a:solidFill>
                          <a:schemeClr val="tx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0.049</a:t>
                      </a:r>
                      <a:endParaRPr lang="en-US" dirty="0">
                        <a:solidFill>
                          <a:schemeClr val="tx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/>
                </a:tc>
              </a:tr>
              <a:tr h="50050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(Internet</a:t>
                      </a:r>
                      <a:r>
                        <a:rPr lang="en-US" baseline="0" dirty="0" smtClean="0"/>
                        <a:t> users in bordering countries)</a:t>
                      </a:r>
                      <a:r>
                        <a:rPr lang="en-US" baseline="30000" dirty="0" smtClean="0"/>
                        <a:t>2</a:t>
                      </a:r>
                      <a:endParaRPr lang="en-US" baseline="30000" dirty="0" smtClean="0">
                        <a:solidFill>
                          <a:schemeClr val="tx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0.201</a:t>
                      </a:r>
                      <a:endParaRPr lang="en-US" dirty="0">
                        <a:solidFill>
                          <a:schemeClr val="tx1"/>
                        </a:solidFill>
                        <a:latin typeface="Lato Medium" charset="0"/>
                        <a:ea typeface="Lato Medium" charset="0"/>
                        <a:cs typeface="Lato Medium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4108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FC6D63"/>
                </a:solidFill>
                <a:latin typeface="Lato Light" charset="0"/>
                <a:ea typeface="Lato Light" charset="0"/>
                <a:cs typeface="Lato Light" charset="0"/>
              </a:rPr>
              <a:t>Conclusions</a:t>
            </a:r>
            <a:endParaRPr lang="en-US" b="1" dirty="0">
              <a:solidFill>
                <a:srgbClr val="FC6D63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79232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Low % of economy in agriculture.</a:t>
            </a:r>
            <a:endParaRPr lang="en-US" dirty="0"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Richer countries have higher internet base. </a:t>
            </a:r>
            <a:endParaRPr lang="en-US" dirty="0"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Overall living conditions.</a:t>
            </a:r>
          </a:p>
          <a:p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I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nternet culture in neighboring countries.</a:t>
            </a:r>
            <a:endParaRPr lang="en-US" dirty="0" smtClean="0">
              <a:latin typeface="Lato Light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952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C6D63"/>
                </a:solidFill>
                <a:latin typeface="Lato Light" charset="0"/>
                <a:ea typeface="Lato Light" charset="0"/>
                <a:cs typeface="Lato Light" charset="0"/>
              </a:rPr>
              <a:t>The Data</a:t>
            </a:r>
            <a:endParaRPr lang="en-US" dirty="0">
              <a:solidFill>
                <a:srgbClr val="FC6D63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C6D63"/>
                </a:solidFill>
                <a:latin typeface="Lato Light" charset="0"/>
                <a:ea typeface="Lato Light" charset="0"/>
                <a:cs typeface="Lato Light" charset="0"/>
              </a:rPr>
              <a:t>Source: CIA </a:t>
            </a:r>
            <a:r>
              <a:rPr lang="en-US" dirty="0" err="1" smtClean="0">
                <a:solidFill>
                  <a:srgbClr val="FC6D63"/>
                </a:solidFill>
                <a:latin typeface="Lato Light" charset="0"/>
                <a:ea typeface="Lato Light" charset="0"/>
                <a:cs typeface="Lato Light" charset="0"/>
              </a:rPr>
              <a:t>Worldfactbook</a:t>
            </a:r>
            <a:endParaRPr lang="en-US" dirty="0" smtClean="0">
              <a:solidFill>
                <a:srgbClr val="FC6D63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endParaRPr lang="en-US" dirty="0" smtClean="0">
              <a:latin typeface="Lato Light" charset="0"/>
              <a:ea typeface="Lato Light" charset="0"/>
              <a:cs typeface="Lato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82" r="36010"/>
          <a:stretch/>
        </p:blipFill>
        <p:spPr>
          <a:xfrm>
            <a:off x="6096000" y="2525382"/>
            <a:ext cx="3792795" cy="37067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191" y="2454097"/>
            <a:ext cx="5240809" cy="384932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55191" y="6047874"/>
            <a:ext cx="5080388" cy="264026"/>
          </a:xfrm>
          <a:prstGeom prst="rect">
            <a:avLst/>
          </a:prstGeom>
          <a:noFill/>
          <a:ln w="53975">
            <a:solidFill>
              <a:srgbClr val="FC6D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05600" y="2390444"/>
            <a:ext cx="3343616" cy="3921455"/>
          </a:xfrm>
          <a:prstGeom prst="rect">
            <a:avLst/>
          </a:prstGeom>
          <a:noFill/>
          <a:ln w="53975">
            <a:solidFill>
              <a:srgbClr val="FC6D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 flipV="1">
            <a:off x="5935579" y="2390444"/>
            <a:ext cx="770021" cy="3657430"/>
          </a:xfrm>
          <a:prstGeom prst="line">
            <a:avLst/>
          </a:prstGeom>
          <a:ln w="28575">
            <a:solidFill>
              <a:srgbClr val="FC6D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5935579" y="6303426"/>
            <a:ext cx="770021" cy="8473"/>
          </a:xfrm>
          <a:prstGeom prst="line">
            <a:avLst/>
          </a:prstGeom>
          <a:ln w="28575">
            <a:solidFill>
              <a:srgbClr val="FC6D6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1383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C6D63"/>
                </a:solidFill>
                <a:latin typeface="Lato Light" charset="0"/>
                <a:ea typeface="Lato Light" charset="0"/>
                <a:cs typeface="Lato Light" charset="0"/>
              </a:rPr>
              <a:t>Initial </a:t>
            </a:r>
            <a:r>
              <a:rPr lang="en-US" dirty="0" smtClean="0">
                <a:solidFill>
                  <a:srgbClr val="FC6D63"/>
                </a:solidFill>
                <a:latin typeface="Lato Light" charset="0"/>
                <a:ea typeface="Lato Light" charset="0"/>
                <a:cs typeface="Lato Light" charset="0"/>
              </a:rPr>
              <a:t>features and expectations </a:t>
            </a:r>
            <a:endParaRPr lang="en-US" dirty="0">
              <a:solidFill>
                <a:srgbClr val="FC6D63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>
                <a:latin typeface="Lato Light" charset="0"/>
                <a:ea typeface="Lato Light" charset="0"/>
                <a:cs typeface="Lato Light" charset="0"/>
              </a:rPr>
              <a:t>Features: </a:t>
            </a: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GDP </a:t>
            </a:r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per capita, 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unemployment </a:t>
            </a:r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rate, 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population </a:t>
            </a:r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below 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poverty</a:t>
            </a:r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, 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population</a:t>
            </a:r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, 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education </a:t>
            </a:r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e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xpenditure, </a:t>
            </a:r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% of 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economy </a:t>
            </a:r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in agriculture, industry and services, total telephones (cellular and landline), education 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expenditure and internet users in </a:t>
            </a:r>
            <a:r>
              <a:rPr lang="en-US" dirty="0">
                <a:latin typeface="Lato Light" charset="0"/>
                <a:ea typeface="Lato Light" charset="0"/>
                <a:cs typeface="Lato Light" charset="0"/>
              </a:rPr>
              <a:t>bordering countries.</a:t>
            </a:r>
          </a:p>
          <a:p>
            <a:endParaRPr lang="en-US" dirty="0">
              <a:latin typeface="Lato Light" charset="0"/>
              <a:ea typeface="Lato Light" charset="0"/>
              <a:cs typeface="Lato Light" charset="0"/>
            </a:endParaRPr>
          </a:p>
          <a:p>
            <a:pPr marL="0" indent="0">
              <a:buNone/>
            </a:pPr>
            <a:r>
              <a:rPr lang="en-US" b="1" dirty="0" smtClean="0">
                <a:latin typeface="Lato Light" charset="0"/>
                <a:ea typeface="Lato Light" charset="0"/>
                <a:cs typeface="Lato Light" charset="0"/>
              </a:rPr>
              <a:t>Expectations:</a:t>
            </a:r>
            <a:endParaRPr lang="en-US" b="1" dirty="0"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Number 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of mobile/landline devices, represents a high amount of communication.</a:t>
            </a: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Richer more developed countries likely to be higher.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906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57" y="1408671"/>
            <a:ext cx="11309520" cy="5449329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527717" y="220746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FC6D63"/>
                </a:solidFill>
                <a:latin typeface="Lato Light" charset="0"/>
                <a:ea typeface="Lato Light" charset="0"/>
                <a:cs typeface="Lato Light" charset="0"/>
              </a:rPr>
              <a:t>Correlations</a:t>
            </a:r>
            <a:endParaRPr lang="en-US" dirty="0">
              <a:solidFill>
                <a:srgbClr val="FC6D63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58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5130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C6D63"/>
                </a:solidFill>
                <a:latin typeface="Lato Light" charset="0"/>
                <a:ea typeface="Lato Light" charset="0"/>
                <a:cs typeface="Lato Light" charset="0"/>
              </a:rPr>
              <a:t>P-values for all features</a:t>
            </a:r>
            <a:endParaRPr lang="en-US" dirty="0">
              <a:solidFill>
                <a:srgbClr val="FC6D63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0895415"/>
              </p:ext>
            </p:extLst>
          </p:nvPr>
        </p:nvGraphicFramePr>
        <p:xfrm>
          <a:off x="1857828" y="1144210"/>
          <a:ext cx="8128000" cy="482092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bg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Feature</a:t>
                      </a:r>
                      <a:endParaRPr lang="en-US" b="1" i="0" dirty="0">
                        <a:solidFill>
                          <a:schemeClr val="bg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solidFill>
                      <a:srgbClr val="FC6D6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bg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P&gt;(t)</a:t>
                      </a:r>
                      <a:endParaRPr lang="en-US" b="1" i="0" dirty="0">
                        <a:solidFill>
                          <a:schemeClr val="bg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solidFill>
                      <a:srgbClr val="FC6D63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Education expenditure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0.366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GDP per capita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0.126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Population in Poverty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0.001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Population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0.324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Public Debt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0.574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Unemployment Rate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0.571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Urbanization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0.098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% of GDP from Agriculture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0.000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% of GDP from Industry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0.005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Internet Users in Bordering Countries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0.052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Exports + Imports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0.777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Mobile + Landline</a:t>
                      </a:r>
                      <a:r>
                        <a:rPr lang="en-US" b="0" i="0" baseline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 device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0.405</a:t>
                      </a:r>
                      <a:endParaRPr lang="en-US" b="0" i="0" dirty="0"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97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5130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C6D63"/>
                </a:solidFill>
                <a:latin typeface="Lato Light" charset="0"/>
                <a:ea typeface="Lato Light" charset="0"/>
                <a:cs typeface="Lato Light" charset="0"/>
              </a:rPr>
              <a:t>P-values for all features</a:t>
            </a:r>
            <a:endParaRPr lang="en-US" dirty="0">
              <a:solidFill>
                <a:srgbClr val="FC6D63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6965614"/>
              </p:ext>
            </p:extLst>
          </p:nvPr>
        </p:nvGraphicFramePr>
        <p:xfrm>
          <a:off x="1857828" y="1144210"/>
          <a:ext cx="8128000" cy="482092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bg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Feature</a:t>
                      </a:r>
                      <a:endParaRPr lang="en-US" b="1" i="0" dirty="0">
                        <a:solidFill>
                          <a:schemeClr val="bg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solidFill>
                      <a:srgbClr val="FC6D6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bg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P&gt;(t)</a:t>
                      </a:r>
                      <a:endParaRPr lang="en-US" b="1" i="0" dirty="0">
                        <a:solidFill>
                          <a:schemeClr val="bg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solidFill>
                      <a:srgbClr val="FC6D63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Education expenditure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0.366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GDP per capita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0.126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Population in Poverty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0.001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Population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0.324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Public Debt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0.574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Unemployment Rate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0.571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Urbanization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0.098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% of GDP from Agriculture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0.000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% of GDP from Industry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0.005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Internet Users in Bordering Countries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0.052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Exports + Imports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0.777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Mobile + Landline</a:t>
                      </a:r>
                      <a:r>
                        <a:rPr lang="en-US" b="1" i="0" baseline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 device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0.405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769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51304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FC6D63"/>
                </a:solidFill>
                <a:latin typeface="Lato Light" charset="0"/>
                <a:ea typeface="Lato Light" charset="0"/>
                <a:cs typeface="Lato Light" charset="0"/>
              </a:rPr>
              <a:t>P-values for all features</a:t>
            </a:r>
            <a:endParaRPr lang="en-US" dirty="0">
              <a:solidFill>
                <a:srgbClr val="FC6D63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171414"/>
              </p:ext>
            </p:extLst>
          </p:nvPr>
        </p:nvGraphicFramePr>
        <p:xfrm>
          <a:off x="1857828" y="1144210"/>
          <a:ext cx="8128000" cy="4820920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bg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Feature</a:t>
                      </a:r>
                      <a:endParaRPr lang="en-US" b="1" i="0" dirty="0">
                        <a:solidFill>
                          <a:schemeClr val="bg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solidFill>
                      <a:srgbClr val="FC6D6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bg1"/>
                          </a:solidFill>
                          <a:latin typeface="Lato" charset="0"/>
                          <a:ea typeface="Lato" charset="0"/>
                          <a:cs typeface="Lato" charset="0"/>
                        </a:rPr>
                        <a:t>P&gt;(t)</a:t>
                      </a:r>
                      <a:endParaRPr lang="en-US" b="1" i="0" dirty="0">
                        <a:solidFill>
                          <a:schemeClr val="bg1"/>
                        </a:solidFill>
                        <a:latin typeface="Lato" charset="0"/>
                        <a:ea typeface="Lato" charset="0"/>
                        <a:cs typeface="Lato" charset="0"/>
                      </a:endParaRPr>
                    </a:p>
                  </a:txBody>
                  <a:tcPr>
                    <a:solidFill>
                      <a:srgbClr val="FC6D63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Education expenditure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0.366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GDP per capita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0.126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Population in Poverty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0.001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Population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0.324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Public Debt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0.574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Unemployment Rate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0.571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Urbanization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0.098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% of GDP from Agriculture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0.000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% of GDP from Industry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0.005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A5ED96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Internet Users in Bordering Countries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0.052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Exports + Imports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0.777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Mobile + Landline</a:t>
                      </a:r>
                      <a:r>
                        <a:rPr lang="en-US" b="1" i="0" baseline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 device</a:t>
                      </a:r>
                      <a:endParaRPr lang="en-US" b="1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tx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0.405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79C94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848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79C94"/>
                </a:solidFill>
                <a:latin typeface="Lato Medium" charset="0"/>
                <a:ea typeface="Lato Medium" charset="0"/>
                <a:cs typeface="Lato Medium" charset="0"/>
              </a:rPr>
              <a:t>Removing collinearities features</a:t>
            </a:r>
            <a:endParaRPr lang="en-US" dirty="0">
              <a:solidFill>
                <a:srgbClr val="F79C94"/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GDP per capita and Exports + Imports are collinear.</a:t>
            </a:r>
            <a:endParaRPr lang="en-US" dirty="0" smtClean="0"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Urbanization and % GDP from 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A</a:t>
            </a:r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griculture are collinear.</a:t>
            </a:r>
            <a:endParaRPr lang="en-US" dirty="0" smtClean="0"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dirty="0" smtClean="0">
                <a:latin typeface="Lato Light" charset="0"/>
                <a:ea typeface="Lato Light" charset="0"/>
                <a:cs typeface="Lato Light" charset="0"/>
              </a:rPr>
              <a:t>Remove Exports + Imports and Urbanization</a:t>
            </a:r>
            <a:endParaRPr lang="en-US" dirty="0" smtClean="0">
              <a:latin typeface="Lato Light" charset="0"/>
              <a:ea typeface="Lato Light" charset="0"/>
              <a:cs typeface="Lato Light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807821"/>
              </p:ext>
            </p:extLst>
          </p:nvPr>
        </p:nvGraphicFramePr>
        <p:xfrm>
          <a:off x="1658257" y="3674458"/>
          <a:ext cx="8875486" cy="2502505"/>
        </p:xfrm>
        <a:graphic>
          <a:graphicData uri="http://schemas.openxmlformats.org/drawingml/2006/table">
            <a:tbl>
              <a:tblPr firstRow="1" bandRow="1">
                <a:tableStyleId>{8A107856-5554-42FB-B03E-39F5DBC370BA}</a:tableStyleId>
              </a:tblPr>
              <a:tblGrid>
                <a:gridCol w="4437743"/>
                <a:gridCol w="4437743"/>
              </a:tblGrid>
              <a:tr h="500501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bg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Feature</a:t>
                      </a:r>
                      <a:endParaRPr lang="en-US" b="0" i="0" dirty="0">
                        <a:solidFill>
                          <a:schemeClr val="bg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C6D6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solidFill>
                            <a:schemeClr val="bg1"/>
                          </a:solidFill>
                          <a:latin typeface="Lato Light" charset="0"/>
                          <a:ea typeface="Lato Light" charset="0"/>
                          <a:cs typeface="Lato Light" charset="0"/>
                        </a:rPr>
                        <a:t>P&gt;(t)</a:t>
                      </a:r>
                      <a:endParaRPr lang="en-US" b="0" i="0" dirty="0">
                        <a:solidFill>
                          <a:schemeClr val="bg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>
                    <a:solidFill>
                      <a:srgbClr val="FC6D63"/>
                    </a:solidFill>
                  </a:tcPr>
                </a:tc>
              </a:tr>
              <a:tr h="500501"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GDP per capita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0.000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50050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Internet Users in Bordering Countries</a:t>
                      </a:r>
                      <a:endParaRPr lang="en-US" b="0" i="0" dirty="0" smtClean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0.000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50050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% of GDP from Agriculture</a:t>
                      </a:r>
                      <a:endParaRPr lang="en-US" b="0" i="0" dirty="0" smtClean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0.000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  <a:tr h="50050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Population in Poverty</a:t>
                      </a:r>
                      <a:endParaRPr lang="en-US" b="0" i="0" dirty="0" smtClean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smtClean="0">
                          <a:latin typeface="Lato Light" charset="0"/>
                          <a:ea typeface="Lato Light" charset="0"/>
                          <a:cs typeface="Lato Light" charset="0"/>
                        </a:rPr>
                        <a:t>0.000</a:t>
                      </a:r>
                      <a:endParaRPr lang="en-US" b="0" i="0" dirty="0">
                        <a:solidFill>
                          <a:schemeClr val="tx1"/>
                        </a:solidFill>
                        <a:latin typeface="Lato Light" charset="0"/>
                        <a:ea typeface="Lato Light" charset="0"/>
                        <a:cs typeface="Lato Light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3904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C6D63"/>
                </a:solidFill>
                <a:latin typeface="Lato Light" charset="0"/>
                <a:ea typeface="Lato Light" charset="0"/>
                <a:cs typeface="Lato Light" charset="0"/>
              </a:rPr>
              <a:t>Polynomial selection and cross validation</a:t>
            </a:r>
            <a:endParaRPr lang="en-US" dirty="0">
              <a:solidFill>
                <a:srgbClr val="FC6D63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21923"/>
            <a:ext cx="5076175" cy="33486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375" y="2475575"/>
            <a:ext cx="5076175" cy="3348681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3376287" y="5053263"/>
            <a:ext cx="393608" cy="385011"/>
          </a:xfrm>
          <a:prstGeom prst="ellipse">
            <a:avLst/>
          </a:prstGeom>
          <a:noFill/>
          <a:ln>
            <a:solidFill>
              <a:srgbClr val="FC6D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95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2974</TotalTime>
  <Words>591</Words>
  <Application>Microsoft Macintosh PowerPoint</Application>
  <PresentationFormat>Widescreen</PresentationFormat>
  <Paragraphs>147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Calibri</vt:lpstr>
      <vt:lpstr>Calibri Light</vt:lpstr>
      <vt:lpstr>Lato</vt:lpstr>
      <vt:lpstr>Lato Light</vt:lpstr>
      <vt:lpstr>Lato Medium</vt:lpstr>
      <vt:lpstr>Arial</vt:lpstr>
      <vt:lpstr>Office Theme</vt:lpstr>
      <vt:lpstr>Driving forces behind internet adoption</vt:lpstr>
      <vt:lpstr>The Data</vt:lpstr>
      <vt:lpstr>Initial features and expectations </vt:lpstr>
      <vt:lpstr>Correlations</vt:lpstr>
      <vt:lpstr>P-values for all features</vt:lpstr>
      <vt:lpstr>P-values for all features</vt:lpstr>
      <vt:lpstr>P-values for all features</vt:lpstr>
      <vt:lpstr>Removing collinearities features</vt:lpstr>
      <vt:lpstr>Polynomial selection and cross validation</vt:lpstr>
      <vt:lpstr>Elastic net regularization: 2nd degree</vt:lpstr>
      <vt:lpstr>Conclusions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Internet users per country</dc:title>
  <dc:creator>Nazim Ashman</dc:creator>
  <cp:lastModifiedBy>Nazim Ashman</cp:lastModifiedBy>
  <cp:revision>17</cp:revision>
  <dcterms:created xsi:type="dcterms:W3CDTF">2018-10-09T22:16:08Z</dcterms:created>
  <dcterms:modified xsi:type="dcterms:W3CDTF">2018-10-11T23:51:21Z</dcterms:modified>
</cp:coreProperties>
</file>

<file path=docProps/thumbnail.jpeg>
</file>